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8EB83-22D1-4163-B7D6-66071360638A}" type="datetimeFigureOut">
              <a:rPr lang="it-IT" smtClean="0"/>
              <a:t>12/05/2023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188266-1CC5-4699-A2BF-BA29C4BC679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997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C209C2-66E3-CB42-1752-D1C48D1EFE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D2B17CB-08BA-7B94-9FC0-690FA1F72C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1ABFAF9-1CE0-4825-7CC4-479A7BA52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44C0C-32D6-4A1E-8911-EB43B6642626}" type="datetimeFigureOut">
              <a:rPr lang="it-IT" smtClean="0"/>
              <a:t>12/05/2023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8F385E4-166C-865F-D44C-CB8A608A4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6382A79-3548-0CE2-777C-954293C19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6A7F-D3D8-4132-BBA3-DE46906D3C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4723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EDD434-7BE4-2BA1-5F6F-EFF29D972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F32ED35-6665-E645-B8EA-0CC8174019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03A1AC9-684D-2C60-6D11-27DD97C31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44C0C-32D6-4A1E-8911-EB43B6642626}" type="datetimeFigureOut">
              <a:rPr lang="it-IT" smtClean="0"/>
              <a:t>12/05/2023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F11B862-8771-2A25-C392-5F3AF2B62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C9E0F98-77ED-084F-EEA5-8C661CCA0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6A7F-D3D8-4132-BBA3-DE46906D3C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802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C9ABDBA-89EC-71D7-D087-8B596B81B8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F9F714A-B229-4EE4-1742-937E14334E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76B1DE5-D66B-1F45-5D98-FCCC36995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44C0C-32D6-4A1E-8911-EB43B6642626}" type="datetimeFigureOut">
              <a:rPr lang="it-IT" smtClean="0"/>
              <a:t>12/05/2023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B9E5554-66E2-5B36-AC13-5247EA863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6E97E8C-27A8-8EB7-BEE8-56500E859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6A7F-D3D8-4132-BBA3-DE46906D3C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1695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C2E8B7-B0B4-9BEB-5047-189BB09C42B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3884" y="1122480"/>
            <a:ext cx="9144000" cy="2387516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8824529-14A9-B12D-C4AA-F9A17653722B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3884" y="3602159"/>
            <a:ext cx="9144000" cy="1655640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7FB1606-FEDF-35A6-8B89-334A41ABF37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CEE4E9C-E914-4D9C-A672-D80CF2A21DA9}" type="datetime1">
              <a:rPr lang="it-IT"/>
              <a:pPr lvl="0"/>
              <a:t>12/05/2023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438C272-408C-9FD2-1B7C-8D05D9CD7C5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B50FEC-9FFB-71C8-770A-A27644DA73B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EA36227-B868-42A2-AF0D-BAEFF8E956C9}" type="slidenum">
              <a:t>‹N›</a:t>
            </a:fld>
            <a:endParaRPr lang="it-IT"/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2E7F48E0-3C27-23E1-3F4B-BF9683EC138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09484" y="1604515"/>
            <a:ext cx="10972443" cy="3977283"/>
          </a:xfrm>
        </p:spPr>
        <p:txBody>
          <a:bodyPr lIns="0" tIns="0" rIns="0" bIns="0"/>
          <a:lstStyle>
            <a:lvl1pPr hangingPunct="0">
              <a:spcBef>
                <a:spcPts val="1415"/>
              </a:spcBef>
              <a:buNone/>
              <a:defRPr sz="3200">
                <a:latin typeface="Liberation Sans" pitchFamily="18"/>
                <a:cs typeface="Arial Unicode MS" pitchFamily="2"/>
              </a:defRPr>
            </a:lvl1pPr>
          </a:lstStyle>
          <a:p>
            <a:pPr lvl="0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2613900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3AE3019-6EF2-F7DD-DAD1-0923064D7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51316E2-B297-7301-3121-BD07E2241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229ABFE-E4CD-EF27-2E50-6B0A4C1AE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44C0C-32D6-4A1E-8911-EB43B6642626}" type="datetimeFigureOut">
              <a:rPr lang="it-IT" smtClean="0"/>
              <a:t>12/05/2023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DC7F623-6056-22E4-3147-EE30E8664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8E46FF2-F7D3-64C2-5198-860019598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6A7F-D3D8-4132-BBA3-DE46906D3C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8382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682906-EEF8-7D40-3FEC-8AE2637C1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B5F838C-D957-77D5-24D0-268EC8F21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2B4F0D1-F466-F316-0419-FF228713B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44C0C-32D6-4A1E-8911-EB43B6642626}" type="datetimeFigureOut">
              <a:rPr lang="it-IT" smtClean="0"/>
              <a:t>12/05/2023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B428DA1-E90E-757F-2513-1479F6A9C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396CD9E-8267-1818-ABEF-9D229DB06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6A7F-D3D8-4132-BBA3-DE46906D3C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490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EB6C84-173D-6AF6-8501-05FE11CDA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F3862D4-29D4-E41B-68EC-036FCB4894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A235304-F915-F5B7-6726-BB1A3E0824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4BAB2CF-EF64-C91A-59B3-DF87A64A3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44C0C-32D6-4A1E-8911-EB43B6642626}" type="datetimeFigureOut">
              <a:rPr lang="it-IT" smtClean="0"/>
              <a:t>12/05/2023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B30E2BA-B849-C3FF-D76B-AB66E5557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D211FF8-0EE5-76E8-54E0-494B980DE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6A7F-D3D8-4132-BBA3-DE46906D3C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0967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C8B2E5-8599-A33C-CC5F-F33394EE4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EB4C1B6-A05C-DBD6-3685-54B08BA34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8266868-19A5-395F-FB19-1C1B99B4A0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CD7299C-C09D-302C-3408-C3077C0063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586015C-FD9C-DBEE-11FB-E3CF153F38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19B67B5-4797-C4E8-63C0-0062AB01B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44C0C-32D6-4A1E-8911-EB43B6642626}" type="datetimeFigureOut">
              <a:rPr lang="it-IT" smtClean="0"/>
              <a:t>12/05/2023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08F15BFD-2740-DC09-C3D1-73FDB7671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32550FB-C088-DD7E-BB4F-247E1090E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6A7F-D3D8-4132-BBA3-DE46906D3C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3339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7E66E2B-F289-8A18-F6EC-ED93778F2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12F3615-12CF-8F09-E856-B89A5F8D1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44C0C-32D6-4A1E-8911-EB43B6642626}" type="datetimeFigureOut">
              <a:rPr lang="it-IT" smtClean="0"/>
              <a:t>12/05/2023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930283E-5C8F-5261-9052-949A3CA9E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F8F2E5D-4E62-1DDE-DDAA-4B829C98B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6A7F-D3D8-4132-BBA3-DE46906D3C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2258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A4B2BE5-1755-C4F4-1620-5EC635700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44C0C-32D6-4A1E-8911-EB43B6642626}" type="datetimeFigureOut">
              <a:rPr lang="it-IT" smtClean="0"/>
              <a:t>12/05/2023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F6DA316-8014-4425-25C8-2346568C2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843CA28-EDEE-FA87-5428-CDBB344C4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6A7F-D3D8-4132-BBA3-DE46906D3C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39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39D6FC-4B99-EB88-E590-FE2FE8FF6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3BFB39E-9218-E193-9889-6EF9265318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59521A5-95CE-5714-9B01-C61C59A06E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85287C0-75FA-2BED-7F71-469B7116F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44C0C-32D6-4A1E-8911-EB43B6642626}" type="datetimeFigureOut">
              <a:rPr lang="it-IT" smtClean="0"/>
              <a:t>12/05/2023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E771E94-592F-9B29-1E35-856F39C90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4BAE50E-53EF-5E06-B3F0-921955C8A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6A7F-D3D8-4132-BBA3-DE46906D3C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7595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2ADC4A-E8CB-9D36-7464-1385FA394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7E938C4-4AB6-E7F7-019E-213B34DAD0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8931DEE-39BA-913E-DDEA-01DD1A1ABF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44F1FB0-6F4D-7CBA-C28F-F4C4C1EB0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44C0C-32D6-4A1E-8911-EB43B6642626}" type="datetimeFigureOut">
              <a:rPr lang="it-IT" smtClean="0"/>
              <a:t>12/05/2023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04F28C9-F8BE-4B36-CEFF-2199E807D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15C800F-0B90-1208-DABF-F154384C6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6A7F-D3D8-4132-BBA3-DE46906D3C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7332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C4A9CC9-D55D-48EE-47C9-0CD3503E8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638A3F5-130B-87C1-588D-12C8BCC6D8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0B7E7A-F897-60A3-166C-EA0AC60884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44C0C-32D6-4A1E-8911-EB43B6642626}" type="datetimeFigureOut">
              <a:rPr lang="it-IT" smtClean="0"/>
              <a:t>12/05/2023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2B9C462-38B7-739A-9061-E86C6E3335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C291A91-6807-0944-3433-AD1AF6F9F1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B6A7F-D3D8-4132-BBA3-DE46906D3C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2500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52E8DB1D-1F91-89D1-28F5-301BB51517EA}"/>
              </a:ext>
            </a:extLst>
          </p:cNvPr>
          <p:cNvSpPr txBox="1"/>
          <p:nvPr/>
        </p:nvSpPr>
        <p:spPr>
          <a:xfrm>
            <a:off x="4649680" y="1237856"/>
            <a:ext cx="2796465" cy="120032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/>
              <a:t>Consiglio di Amministrazione</a:t>
            </a:r>
          </a:p>
          <a:p>
            <a:pPr algn="ctr"/>
            <a:endParaRPr lang="it-IT" sz="900" dirty="0"/>
          </a:p>
          <a:p>
            <a:pPr algn="ctr"/>
            <a:r>
              <a:rPr lang="it-IT" sz="900" b="1" dirty="0" err="1">
                <a:solidFill>
                  <a:srgbClr val="FF0000"/>
                </a:solidFill>
              </a:rPr>
              <a:t>Richiedei</a:t>
            </a:r>
            <a:r>
              <a:rPr lang="it-IT" sz="900" b="1" dirty="0">
                <a:solidFill>
                  <a:srgbClr val="FF0000"/>
                </a:solidFill>
              </a:rPr>
              <a:t> Gianlorenzo (Presidente e Datore di Lavoro T.U. 81/2008)</a:t>
            </a:r>
          </a:p>
          <a:p>
            <a:pPr algn="ctr"/>
            <a:r>
              <a:rPr lang="it-IT" sz="900" dirty="0"/>
              <a:t>Fusi Cristian – Vicepresidente</a:t>
            </a:r>
          </a:p>
          <a:p>
            <a:pPr algn="ctr"/>
            <a:r>
              <a:rPr lang="it-IT" sz="900" dirty="0"/>
              <a:t>Arrighini Bruno</a:t>
            </a:r>
          </a:p>
          <a:p>
            <a:pPr algn="ctr"/>
            <a:r>
              <a:rPr lang="it-IT" sz="900" dirty="0"/>
              <a:t>Lombardi Gianluca</a:t>
            </a:r>
          </a:p>
          <a:p>
            <a:pPr algn="ctr"/>
            <a:r>
              <a:rPr lang="it-IT" sz="900" dirty="0"/>
              <a:t>Marini Raffaela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E6324D4-A765-D94C-5342-114EC8719959}"/>
              </a:ext>
            </a:extLst>
          </p:cNvPr>
          <p:cNvSpPr txBox="1"/>
          <p:nvPr/>
        </p:nvSpPr>
        <p:spPr>
          <a:xfrm>
            <a:off x="4727358" y="2823211"/>
            <a:ext cx="2796465" cy="5078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/>
              <a:t>Direttore Generale</a:t>
            </a:r>
          </a:p>
          <a:p>
            <a:pPr algn="ctr"/>
            <a:endParaRPr lang="it-IT" sz="900" dirty="0"/>
          </a:p>
          <a:p>
            <a:pPr algn="ctr"/>
            <a:r>
              <a:rPr lang="it-IT" sz="900" b="1" dirty="0">
                <a:solidFill>
                  <a:srgbClr val="FF0000"/>
                </a:solidFill>
              </a:rPr>
              <a:t>Dott.sa Moneghini </a:t>
            </a:r>
            <a:r>
              <a:rPr lang="it-IT" sz="900" b="1" dirty="0" err="1">
                <a:solidFill>
                  <a:srgbClr val="FF0000"/>
                </a:solidFill>
              </a:rPr>
              <a:t>Edi</a:t>
            </a:r>
            <a:endParaRPr lang="it-IT" sz="900" b="1" dirty="0">
              <a:solidFill>
                <a:srgbClr val="FF0000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469690A-FBC0-45DC-0A65-17329FD7B3BE}"/>
              </a:ext>
            </a:extLst>
          </p:cNvPr>
          <p:cNvSpPr txBox="1"/>
          <p:nvPr/>
        </p:nvSpPr>
        <p:spPr>
          <a:xfrm>
            <a:off x="4727359" y="3519978"/>
            <a:ext cx="2796465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/>
              <a:t>Responsabile Sistemi Informativi e Amministratore di Sistema</a:t>
            </a:r>
          </a:p>
          <a:p>
            <a:pPr algn="ctr"/>
            <a:endParaRPr lang="it-IT" sz="900" dirty="0"/>
          </a:p>
          <a:p>
            <a:pPr algn="ctr"/>
            <a:r>
              <a:rPr lang="it-IT" sz="900" b="1" dirty="0">
                <a:solidFill>
                  <a:srgbClr val="FF0000"/>
                </a:solidFill>
              </a:rPr>
              <a:t>Rag. </a:t>
            </a:r>
            <a:r>
              <a:rPr lang="it-IT" sz="900" b="1" dirty="0" err="1">
                <a:solidFill>
                  <a:srgbClr val="FF0000"/>
                </a:solidFill>
              </a:rPr>
              <a:t>Seccamani</a:t>
            </a:r>
            <a:r>
              <a:rPr lang="it-IT" sz="900" b="1" dirty="0">
                <a:solidFill>
                  <a:srgbClr val="FF0000"/>
                </a:solidFill>
              </a:rPr>
              <a:t> Gilberto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185ECCF-825D-55E0-3D01-A1DADDECD4B7}"/>
              </a:ext>
            </a:extLst>
          </p:cNvPr>
          <p:cNvSpPr txBox="1"/>
          <p:nvPr/>
        </p:nvSpPr>
        <p:spPr>
          <a:xfrm>
            <a:off x="8026894" y="1430784"/>
            <a:ext cx="2796465" cy="5078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/>
              <a:t>Medico del Lavoro</a:t>
            </a:r>
          </a:p>
          <a:p>
            <a:pPr algn="ctr"/>
            <a:endParaRPr lang="it-IT" sz="900" dirty="0"/>
          </a:p>
          <a:p>
            <a:pPr algn="ctr"/>
            <a:r>
              <a:rPr lang="it-IT" sz="900" b="1" dirty="0">
                <a:solidFill>
                  <a:srgbClr val="FF0000"/>
                </a:solidFill>
              </a:rPr>
              <a:t>Dott.sa Oppini Manuela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0CC1958-F579-06EB-3502-A470B2C868E7}"/>
              </a:ext>
            </a:extLst>
          </p:cNvPr>
          <p:cNvSpPr txBox="1"/>
          <p:nvPr/>
        </p:nvSpPr>
        <p:spPr>
          <a:xfrm>
            <a:off x="8026894" y="2116618"/>
            <a:ext cx="2796465" cy="5078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/>
              <a:t>R.S.P.P.</a:t>
            </a:r>
          </a:p>
          <a:p>
            <a:pPr algn="ctr"/>
            <a:endParaRPr lang="it-IT" sz="900" dirty="0"/>
          </a:p>
          <a:p>
            <a:pPr algn="ctr"/>
            <a:r>
              <a:rPr lang="it-IT" sz="900" b="1" dirty="0">
                <a:solidFill>
                  <a:srgbClr val="FF0000"/>
                </a:solidFill>
              </a:rPr>
              <a:t>Buccio Paolo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EA050EA-969D-64FF-CC40-9A7C9ABDA302}"/>
              </a:ext>
            </a:extLst>
          </p:cNvPr>
          <p:cNvSpPr txBox="1"/>
          <p:nvPr/>
        </p:nvSpPr>
        <p:spPr>
          <a:xfrm>
            <a:off x="8026893" y="2763600"/>
            <a:ext cx="2796465" cy="5078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/>
              <a:t>R.L.S.</a:t>
            </a:r>
          </a:p>
          <a:p>
            <a:pPr algn="ctr"/>
            <a:endParaRPr lang="it-IT" sz="900" dirty="0"/>
          </a:p>
          <a:p>
            <a:pPr algn="ctr"/>
            <a:r>
              <a:rPr lang="it-IT" sz="900" b="1" dirty="0">
                <a:solidFill>
                  <a:srgbClr val="FF0000"/>
                </a:solidFill>
              </a:rPr>
              <a:t>Lombardi Ilenia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BB78475-F9AA-7DE5-B5EC-69D0E45D1098}"/>
              </a:ext>
            </a:extLst>
          </p:cNvPr>
          <p:cNvSpPr txBox="1"/>
          <p:nvPr/>
        </p:nvSpPr>
        <p:spPr>
          <a:xfrm>
            <a:off x="1272467" y="1420441"/>
            <a:ext cx="2796465" cy="5078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/>
              <a:t>Responsabile Sanitario</a:t>
            </a:r>
          </a:p>
          <a:p>
            <a:pPr algn="ctr"/>
            <a:endParaRPr lang="it-IT" sz="900" dirty="0"/>
          </a:p>
          <a:p>
            <a:pPr algn="ctr"/>
            <a:r>
              <a:rPr lang="it-IT" sz="900" b="1" dirty="0">
                <a:solidFill>
                  <a:srgbClr val="FF0000"/>
                </a:solidFill>
              </a:rPr>
              <a:t>Dott.sa Zani Sonia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FFC4AE9-5099-8BF8-344F-A9B5C6300A1D}"/>
              </a:ext>
            </a:extLst>
          </p:cNvPr>
          <p:cNvSpPr txBox="1"/>
          <p:nvPr/>
        </p:nvSpPr>
        <p:spPr>
          <a:xfrm>
            <a:off x="1272467" y="2106275"/>
            <a:ext cx="2796465" cy="5078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/>
              <a:t>Responsabile Farmacia Interna</a:t>
            </a:r>
          </a:p>
          <a:p>
            <a:pPr algn="ctr"/>
            <a:endParaRPr lang="it-IT" sz="900" dirty="0"/>
          </a:p>
          <a:p>
            <a:pPr algn="ctr"/>
            <a:r>
              <a:rPr lang="it-IT" sz="900" b="1" dirty="0">
                <a:solidFill>
                  <a:srgbClr val="FF0000"/>
                </a:solidFill>
              </a:rPr>
              <a:t>I.P. Suor </a:t>
            </a:r>
            <a:r>
              <a:rPr lang="it-IT" sz="900" b="1" dirty="0" err="1">
                <a:solidFill>
                  <a:srgbClr val="FF0000"/>
                </a:solidFill>
              </a:rPr>
              <a:t>Verzeletti</a:t>
            </a:r>
            <a:r>
              <a:rPr lang="it-IT" sz="900" b="1" dirty="0">
                <a:solidFill>
                  <a:srgbClr val="FF0000"/>
                </a:solidFill>
              </a:rPr>
              <a:t> Delfina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2A02F7E-4119-F028-AC07-BDFB1D2D8F36}"/>
              </a:ext>
            </a:extLst>
          </p:cNvPr>
          <p:cNvSpPr txBox="1"/>
          <p:nvPr/>
        </p:nvSpPr>
        <p:spPr>
          <a:xfrm>
            <a:off x="1272466" y="2753257"/>
            <a:ext cx="2796465" cy="5078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/>
              <a:t>C.S.S.A. Coordinatore Servizi Domicilio</a:t>
            </a:r>
          </a:p>
          <a:p>
            <a:pPr algn="ctr"/>
            <a:endParaRPr lang="it-IT" sz="900" dirty="0"/>
          </a:p>
          <a:p>
            <a:pPr algn="ctr"/>
            <a:r>
              <a:rPr lang="it-IT" sz="900" b="1" dirty="0">
                <a:solidFill>
                  <a:srgbClr val="FF0000"/>
                </a:solidFill>
              </a:rPr>
              <a:t>I.P. Pasinetti Elena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E9590B6A-5F8A-91E8-FF2B-CCD45E661573}"/>
              </a:ext>
            </a:extLst>
          </p:cNvPr>
          <p:cNvSpPr txBox="1"/>
          <p:nvPr/>
        </p:nvSpPr>
        <p:spPr>
          <a:xfrm>
            <a:off x="1272466" y="3448060"/>
            <a:ext cx="2796465" cy="5078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/>
              <a:t>C.S.S.A. Coordinatore Servizio RSA</a:t>
            </a:r>
          </a:p>
          <a:p>
            <a:pPr algn="ctr"/>
            <a:endParaRPr lang="it-IT" sz="900" dirty="0"/>
          </a:p>
          <a:p>
            <a:pPr algn="ctr"/>
            <a:r>
              <a:rPr lang="it-IT" sz="900" b="1" dirty="0">
                <a:solidFill>
                  <a:srgbClr val="FF0000"/>
                </a:solidFill>
              </a:rPr>
              <a:t>I.P. Munoz Sandra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EF087D4A-EB02-2B8F-DF61-C332A4D11363}"/>
              </a:ext>
            </a:extLst>
          </p:cNvPr>
          <p:cNvSpPr txBox="1"/>
          <p:nvPr/>
        </p:nvSpPr>
        <p:spPr>
          <a:xfrm>
            <a:off x="4734012" y="5151288"/>
            <a:ext cx="2796465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/>
              <a:t>Addetti Primo Soccorso</a:t>
            </a:r>
          </a:p>
          <a:p>
            <a:pPr algn="ctr"/>
            <a:endParaRPr lang="it-IT" sz="900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7FF5DD7-5A3E-EF9B-9357-DD38CB1FD25A}"/>
              </a:ext>
            </a:extLst>
          </p:cNvPr>
          <p:cNvSpPr txBox="1"/>
          <p:nvPr/>
        </p:nvSpPr>
        <p:spPr>
          <a:xfrm>
            <a:off x="4734012" y="5735548"/>
            <a:ext cx="2796465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/>
              <a:t>Addetti Antincendio</a:t>
            </a:r>
          </a:p>
          <a:p>
            <a:pPr algn="ctr"/>
            <a:endParaRPr lang="it-IT" sz="900" dirty="0"/>
          </a:p>
        </p:txBody>
      </p:sp>
      <p:sp>
        <p:nvSpPr>
          <p:cNvPr id="18" name="Rettangolo 50">
            <a:extLst>
              <a:ext uri="{FF2B5EF4-FFF2-40B4-BE49-F238E27FC236}">
                <a16:creationId xmlns:a16="http://schemas.microsoft.com/office/drawing/2014/main" id="{E37285FC-9DFF-DC13-28CA-E13122001EC0}"/>
              </a:ext>
            </a:extLst>
          </p:cNvPr>
          <p:cNvSpPr/>
          <p:nvPr/>
        </p:nvSpPr>
        <p:spPr>
          <a:xfrm>
            <a:off x="4043777" y="-61512"/>
            <a:ext cx="4104445" cy="781111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060003" algn="ctr"/>
                <a:tab pos="6119996" algn="r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800" b="1" i="0" u="none" strike="noStrike" kern="1200" cap="none" spc="0" baseline="0" dirty="0">
              <a:solidFill>
                <a:srgbClr val="000000"/>
              </a:solidFill>
              <a:uFillTx/>
              <a:latin typeface="Calibri" pitchFamily="18"/>
              <a:ea typeface="Times New Roman" pitchFamily="18"/>
              <a:cs typeface="Mangal" pitchFamily="2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060003" algn="ctr"/>
                <a:tab pos="6119996" algn="r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800" b="1" i="0" u="none" strike="noStrike" kern="1200" cap="none" spc="0" baseline="0" dirty="0">
              <a:solidFill>
                <a:srgbClr val="000000"/>
              </a:solidFill>
              <a:uFillTx/>
              <a:latin typeface="Calibri" pitchFamily="18"/>
              <a:ea typeface="Times New Roman" pitchFamily="18"/>
              <a:cs typeface="Mangal" pitchFamily="2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060003" algn="ctr"/>
                <a:tab pos="6119996" algn="r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400" b="1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Times New Roman" pitchFamily="18"/>
                <a:cs typeface="Mangal" pitchFamily="2"/>
              </a:rPr>
              <a:t>Organigramma </a:t>
            </a:r>
            <a:r>
              <a:rPr lang="it-IT" sz="1400" b="1" i="0" u="none" strike="noStrike" kern="1200" cap="none" spc="0" baseline="0" dirty="0">
                <a:solidFill>
                  <a:srgbClr val="FF0000"/>
                </a:solidFill>
                <a:uFillTx/>
                <a:latin typeface="Calibri" pitchFamily="18"/>
                <a:ea typeface="Times New Roman" pitchFamily="18"/>
                <a:cs typeface="Mangal" pitchFamily="2"/>
              </a:rPr>
              <a:t>FIGURE </a:t>
            </a:r>
            <a:r>
              <a:rPr lang="it-IT" sz="1400" b="1" i="0" u="none" strike="noStrike" kern="0" cap="none" spc="0" baseline="0" dirty="0">
                <a:solidFill>
                  <a:srgbClr val="FF0000"/>
                </a:solidFill>
                <a:uFillTx/>
                <a:latin typeface="Calibri" pitchFamily="18"/>
                <a:ea typeface="Times New Roman" pitchFamily="18"/>
                <a:cs typeface="Mangal" pitchFamily="2"/>
              </a:rPr>
              <a:t>SICUREZZA</a:t>
            </a:r>
            <a:r>
              <a:rPr lang="it-IT" sz="1400" b="1" i="0" u="none" strike="noStrike" kern="1200" cap="none" spc="0" baseline="0" dirty="0">
                <a:solidFill>
                  <a:srgbClr val="FF0000"/>
                </a:solidFill>
                <a:uFillTx/>
                <a:latin typeface="Calibri" pitchFamily="18"/>
                <a:ea typeface="Times New Roman" pitchFamily="18"/>
                <a:cs typeface="Mangal" pitchFamily="2"/>
              </a:rPr>
              <a:t>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060003" algn="ctr"/>
                <a:tab pos="6119996" algn="r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400" b="1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Times New Roman" pitchFamily="18"/>
                <a:cs typeface="Mangal" pitchFamily="2"/>
              </a:rPr>
              <a:t>Fondazione Beata Lucia Versa Dalumi </a:t>
            </a:r>
            <a:r>
              <a:rPr lang="it-IT" sz="1400" b="1" i="0" u="none" strike="noStrike" kern="1200" cap="none" spc="0" baseline="0" dirty="0" err="1">
                <a:solidFill>
                  <a:srgbClr val="000000"/>
                </a:solidFill>
                <a:uFillTx/>
                <a:latin typeface="Calibri" pitchFamily="18"/>
                <a:ea typeface="Times New Roman" pitchFamily="18"/>
                <a:cs typeface="Mangal" pitchFamily="2"/>
              </a:rPr>
              <a:t>O.n.l.u.s</a:t>
            </a:r>
            <a:r>
              <a:rPr lang="it-IT" sz="800" b="1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Times New Roman" pitchFamily="18"/>
                <a:cs typeface="Mangal" pitchFamily="2"/>
              </a:rPr>
              <a:t>. </a:t>
            </a: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ADF01B24-9170-1854-2A51-9BCABACF42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7" b="18065"/>
          <a:stretch/>
        </p:blipFill>
        <p:spPr>
          <a:xfrm>
            <a:off x="1148175" y="158225"/>
            <a:ext cx="1352782" cy="607542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F6CF8EBD-2CAC-4A46-2A48-1886E6BBDEB2}"/>
              </a:ext>
            </a:extLst>
          </p:cNvPr>
          <p:cNvSpPr txBox="1"/>
          <p:nvPr/>
        </p:nvSpPr>
        <p:spPr>
          <a:xfrm>
            <a:off x="5712037" y="6534736"/>
            <a:ext cx="60945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t-IT" sz="900" b="1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Times New Roman" pitchFamily="18"/>
                <a:cs typeface="Mangal" pitchFamily="2"/>
              </a:rPr>
              <a:t>Rev. a</a:t>
            </a:r>
            <a:r>
              <a:rPr lang="it-IT" sz="900" b="1" dirty="0">
                <a:solidFill>
                  <a:srgbClr val="000000"/>
                </a:solidFill>
                <a:latin typeface="Calibri" pitchFamily="18"/>
                <a:ea typeface="Times New Roman" pitchFamily="18"/>
                <a:cs typeface="Mangal" pitchFamily="2"/>
              </a:rPr>
              <a:t>prile</a:t>
            </a:r>
            <a:r>
              <a:rPr lang="it-IT" sz="900" b="1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18"/>
                <a:ea typeface="Times New Roman" pitchFamily="18"/>
                <a:cs typeface="Mangal" pitchFamily="2"/>
              </a:rPr>
              <a:t> 2023</a:t>
            </a:r>
            <a:endParaRPr lang="it-IT" sz="900" dirty="0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68B63038-00A5-1136-5736-242011F77191}"/>
              </a:ext>
            </a:extLst>
          </p:cNvPr>
          <p:cNvSpPr txBox="1"/>
          <p:nvPr/>
        </p:nvSpPr>
        <p:spPr>
          <a:xfrm>
            <a:off x="4727357" y="4581596"/>
            <a:ext cx="2796465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/>
              <a:t>Preposti</a:t>
            </a:r>
          </a:p>
          <a:p>
            <a:pPr algn="ctr"/>
            <a:endParaRPr lang="it-IT" sz="900" dirty="0"/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CD945BD7-B9A0-6D23-1CF2-8FEB244489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7" b="18065"/>
          <a:stretch/>
        </p:blipFill>
        <p:spPr>
          <a:xfrm>
            <a:off x="9470576" y="183305"/>
            <a:ext cx="1352782" cy="607542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5A098CAA-D4F6-DC4B-2D1E-F5821959D247}"/>
              </a:ext>
            </a:extLst>
          </p:cNvPr>
          <p:cNvSpPr txBox="1"/>
          <p:nvPr/>
        </p:nvSpPr>
        <p:spPr>
          <a:xfrm>
            <a:off x="8072343" y="3610260"/>
            <a:ext cx="2796465" cy="120032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/>
              <a:t>Servizio Prevenzione e Protezione</a:t>
            </a:r>
          </a:p>
          <a:p>
            <a:pPr algn="ctr"/>
            <a:endParaRPr lang="it-IT" sz="900" dirty="0"/>
          </a:p>
          <a:p>
            <a:pPr algn="ctr"/>
            <a:r>
              <a:rPr lang="it-IT" sz="900" b="1" dirty="0">
                <a:solidFill>
                  <a:srgbClr val="FF0000"/>
                </a:solidFill>
              </a:rPr>
              <a:t>Datore di lavoro</a:t>
            </a:r>
          </a:p>
          <a:p>
            <a:pPr algn="ctr"/>
            <a:r>
              <a:rPr lang="it-IT" sz="900" b="1" dirty="0">
                <a:solidFill>
                  <a:srgbClr val="FF0000"/>
                </a:solidFill>
              </a:rPr>
              <a:t>Direzione Generale</a:t>
            </a:r>
          </a:p>
          <a:p>
            <a:pPr algn="ctr"/>
            <a:r>
              <a:rPr lang="it-IT" sz="900" b="1" dirty="0">
                <a:solidFill>
                  <a:srgbClr val="FF0000"/>
                </a:solidFill>
              </a:rPr>
              <a:t>CSSA Servizi</a:t>
            </a:r>
          </a:p>
          <a:p>
            <a:pPr algn="ctr"/>
            <a:r>
              <a:rPr lang="it-IT" sz="900" b="1" dirty="0">
                <a:solidFill>
                  <a:srgbClr val="FF0000"/>
                </a:solidFill>
              </a:rPr>
              <a:t>M.C.</a:t>
            </a:r>
          </a:p>
          <a:p>
            <a:pPr algn="ctr"/>
            <a:r>
              <a:rPr lang="it-IT" sz="900" b="1" dirty="0">
                <a:solidFill>
                  <a:srgbClr val="FF0000"/>
                </a:solidFill>
              </a:rPr>
              <a:t>R.S.P.P.</a:t>
            </a:r>
          </a:p>
          <a:p>
            <a:pPr algn="ctr"/>
            <a:r>
              <a:rPr lang="it-IT" sz="900" b="1" dirty="0">
                <a:solidFill>
                  <a:srgbClr val="FF0000"/>
                </a:solidFill>
              </a:rPr>
              <a:t>Consulente Sicurezza</a:t>
            </a:r>
          </a:p>
        </p:txBody>
      </p:sp>
    </p:spTree>
    <p:extLst>
      <p:ext uri="{BB962C8B-B14F-4D97-AF65-F5344CB8AC3E}">
        <p14:creationId xmlns:p14="http://schemas.microsoft.com/office/powerpoint/2010/main" val="24209102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175</Words>
  <Application>Microsoft Office PowerPoint</Application>
  <PresentationFormat>Widescreen</PresentationFormat>
  <Paragraphs>50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Liberation Sans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stefania giacometti</dc:creator>
  <cp:lastModifiedBy>stefania giacometti</cp:lastModifiedBy>
  <cp:revision>3</cp:revision>
  <dcterms:created xsi:type="dcterms:W3CDTF">2023-04-19T13:04:06Z</dcterms:created>
  <dcterms:modified xsi:type="dcterms:W3CDTF">2023-05-12T13:33:24Z</dcterms:modified>
</cp:coreProperties>
</file>